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hyperlink" Target="https://tuttitrip.gburek.app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4849" y="819588"/>
            <a:ext cx="1136670" cy="2682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1481689"/>
            <a:ext cx="458599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wyjazdu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2196064"/>
            <a:ext cx="4866352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po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którym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nikt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2900914"/>
            <a:ext cx="410331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grupie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nie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3615289"/>
            <a:ext cx="5785073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czuje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że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przegrał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4548798"/>
            <a:ext cx="564230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Planer wyjazdów rodzinnych i grupowych. Pyta każdą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470" y="4872648"/>
            <a:ext cx="5332802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osobę, czego chce, i układa plan sprawiedliwy dla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470" y="5196498"/>
            <a:ext cx="1209376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wszystkich.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870" y="5798639"/>
            <a:ext cx="283683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HackYeah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2026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 · Kraków · Sztuczna inteligencja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1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52396" y="5922464"/>
            <a:ext cx="2043805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Zdjęcie: Lidia Stawinska, Unsplash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7369" y="2249702"/>
            <a:ext cx="180861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37970" y="2501427"/>
            <a:ext cx="598252" cy="12009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Gdańsk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3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dni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98319" y="2690812"/>
            <a:ext cx="6630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6872" y="2690812"/>
            <a:ext cx="60252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0662" y="2690812"/>
            <a:ext cx="64439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8917" y="2690812"/>
            <a:ext cx="58950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40475" y="2690812"/>
            <a:ext cx="6811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6304" y="2691074"/>
            <a:ext cx="705493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12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 paź · wersja </a:t>
            </a:r>
            <a:r>
              <a:rPr b="0" sz="55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45944" y="2908844"/>
            <a:ext cx="477143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45944" y="2982969"/>
            <a:ext cx="267967" cy="17030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9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900">
                <a:solidFill>
                  <a:srgbClr val="0F1B17"/>
                </a:solidFill>
                <a:latin typeface="Atkinson Hyperlegible Next"/>
              </a:rPr>
              <a:t>87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70874" y="2927894"/>
            <a:ext cx="285708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Najmniej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70874" y="3015690"/>
            <a:ext cx="316328" cy="716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Kuba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46677" y="2927894"/>
            <a:ext cx="245187" cy="6531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46677" y="3015690"/>
            <a:ext cx="472186" cy="7164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620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 z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700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73775" y="3325381"/>
            <a:ext cx="367297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Pt, 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98543" y="3325381"/>
            <a:ext cx="432824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0F1B17"/>
                </a:solidFill>
                <a:latin typeface="Atkinson Hyperlegible Next"/>
              </a:rPr>
              <a:t>Sob, dzień </a:t>
            </a:r>
            <a:r>
              <a:rPr b="0" sz="5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83884" y="3325381"/>
            <a:ext cx="401931" cy="7620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Nd, dzień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60219" y="355462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84094" y="3535182"/>
            <a:ext cx="843419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07894" y="3647684"/>
            <a:ext cx="800215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160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60219" y="382132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84094" y="3801882"/>
            <a:ext cx="886985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Plac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zabaw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Parku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07894" y="3918850"/>
            <a:ext cx="411068" cy="8831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Oliwskim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07894" y="4019159"/>
            <a:ext cx="846443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800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m od śniadania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79344" y="4186766"/>
            <a:ext cx="255782" cy="666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00603F"/>
                </a:solidFill>
                <a:latin typeface="Atkinson Hyperlegible Next"/>
              </a:rPr>
              <a:t>Pasuje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60219" y="4383302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84094" y="4363857"/>
            <a:ext cx="1227958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07894" y="4476359"/>
            <a:ext cx="541775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60219" y="4650002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84094" y="4630557"/>
            <a:ext cx="868982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07894" y="4743059"/>
            <a:ext cx="952441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Otwarte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180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79344" y="4901141"/>
            <a:ext cx="512316" cy="666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6FEFA"/>
                </a:solidFill>
                <a:latin typeface="Atkinson Hyperlegible Next"/>
              </a:rPr>
              <a:t>Obowiązkowo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65044" y="5119949"/>
            <a:ext cx="1156912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Ania dała 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„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Obowiązkowo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”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, a Kuba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265044" y="5224724"/>
            <a:ext cx="1047200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ma obojętnie, więc idziecie po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65044" y="5329499"/>
            <a:ext cx="331462" cy="753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przerwie.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03144" y="5576887"/>
            <a:ext cx="6630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53622" y="5576887"/>
            <a:ext cx="60252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99337" y="5576887"/>
            <a:ext cx="64439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49517" y="5576887"/>
            <a:ext cx="58950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02400" y="5738812"/>
            <a:ext cx="68116" cy="5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60219" y="5973977"/>
            <a:ext cx="225222" cy="754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55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284094" y="5954532"/>
            <a:ext cx="705483" cy="10051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Molo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650">
                <a:solidFill>
                  <a:srgbClr val="0F1B17"/>
                </a:solidFill>
                <a:latin typeface="Atkinson Hyperlegible Next"/>
              </a:rPr>
              <a:t>Sopocie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207894" y="6067034"/>
            <a:ext cx="708187" cy="703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53615C"/>
                </a:solidFill>
                <a:latin typeface="Atkinson Hyperlegible Next"/>
              </a:rPr>
              <a:t>Zawsze otwarte · 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5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45796" y="5953875"/>
            <a:ext cx="253780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219057" y="5953875"/>
            <a:ext cx="151220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523559" y="5953875"/>
            <a:ext cx="196926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824489" y="5953875"/>
            <a:ext cx="250844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141493" y="5953875"/>
            <a:ext cx="269624" cy="5715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4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5922464"/>
            <a:ext cx="17469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Zdjęcie: Some Tale, Unsplash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2549" y="1099410"/>
            <a:ext cx="6147560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Dziś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jedna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osoba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planuje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2549" y="1642335"/>
            <a:ext cx="5500915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wyjazd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całą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grupę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32549" y="2175735"/>
            <a:ext cx="6226132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ktoś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zawsze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tym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traci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7238" y="3162300"/>
            <a:ext cx="145716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6899" y="3167396"/>
            <a:ext cx="657837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Dziecko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4686" y="3136239"/>
            <a:ext cx="1560185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park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rozrywki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3369" y="3848100"/>
            <a:ext cx="153946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6899" y="3853196"/>
            <a:ext cx="887158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Nastolatek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4686" y="3822039"/>
            <a:ext cx="1989406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coś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ze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znajomymi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0512" y="4533900"/>
            <a:ext cx="138639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6899" y="4529471"/>
            <a:ext cx="573474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Babcia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4686" y="4498314"/>
            <a:ext cx="2539013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muzeum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odpoczynek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68726" y="5219700"/>
            <a:ext cx="142425" cy="15240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200">
                <a:solidFill>
                  <a:srgbClr val="FFFFFF"/>
                </a:solidFill>
                <a:latin typeface="Atkinson Hyperlegible Next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6899" y="5215271"/>
            <a:ext cx="562596" cy="1800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350">
                <a:solidFill>
                  <a:srgbClr val="53615C"/>
                </a:solidFill>
                <a:latin typeface="Atkinson Hyperlegible Next"/>
              </a:rPr>
              <a:t>Rodzic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4686" y="5184114"/>
            <a:ext cx="1400214" cy="2454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0F1B17"/>
                </a:solidFill>
                <a:latin typeface="Funnel Display"/>
              </a:rPr>
              <a:t>tanio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i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750">
                <a:solidFill>
                  <a:srgbClr val="0F1B17"/>
                </a:solidFill>
                <a:latin typeface="Funnel Display"/>
              </a:rPr>
              <a:t>blisko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2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1966185"/>
            <a:ext cx="406902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Plany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czatbota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509110"/>
            <a:ext cx="457601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brzmią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dobrze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052035"/>
            <a:ext cx="537514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ich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sprawdza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3843948"/>
            <a:ext cx="4830428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Tak wygląda poniedziałek w Gdańsku według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4167798"/>
            <a:ext cx="5033513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czatbota. W trzech z pięciu punktów coś się nie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4491648"/>
            <a:ext cx="82779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zgadza.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2921" y="1308203"/>
            <a:ext cx="3008265" cy="43051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czatbota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·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poniedziałek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02921" y="1936792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09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40959" y="1978601"/>
            <a:ext cx="1802657" cy="1889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Muzeum Bursztynu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50509" y="2246854"/>
            <a:ext cx="2091116" cy="15849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W poniedziałek zamknięte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02921" y="2698792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11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40959" y="2740601"/>
            <a:ext cx="2203334" cy="1889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Spacer na Westerplatte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50509" y="2977973"/>
            <a:ext cx="1684754" cy="18937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9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 km pieszo z babcią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02921" y="3451267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14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40959" y="3493077"/>
            <a:ext cx="1595546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Obiad w Sopocie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2921" y="4003717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16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40959" y="4045527"/>
            <a:ext cx="1295086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Rejs statkiem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2921" y="4556167"/>
            <a:ext cx="553755" cy="19952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53615C"/>
                </a:solidFill>
                <a:latin typeface="Funnel Display"/>
              </a:rPr>
              <a:t>19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:</a:t>
            </a:r>
            <a:r>
              <a:rPr b="1" sz="1500">
                <a:solidFill>
                  <a:srgbClr val="53615C"/>
                </a:solidFill>
                <a:latin typeface="Funnel Display"/>
              </a:rPr>
              <a:t>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40959" y="4597977"/>
            <a:ext cx="1737530" cy="1889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00">
                <a:solidFill>
                  <a:srgbClr val="0F1B17"/>
                </a:solidFill>
                <a:latin typeface="Atkinson Hyperlegible Next"/>
              </a:rPr>
              <a:t>Kolacja w centrum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0509" y="4835348"/>
            <a:ext cx="2355185" cy="18937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9A3412"/>
                </a:solidFill>
                <a:latin typeface="Atkinson Hyperlegible Next"/>
              </a:rPr>
              <a:t>Budżet przekroczony o 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240</a:t>
            </a:r>
            <a:r>
              <a:rPr b="1" sz="1250">
                <a:solidFill>
                  <a:srgbClr val="9A3412"/>
                </a:solidFill>
                <a:latin typeface="Atkinson Hyperlegible Next"/>
              </a:rPr>
              <a:t> zł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3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2404335"/>
            <a:ext cx="567383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TuttiTrip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najpierw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pyta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947260"/>
            <a:ext cx="619285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każdą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osobę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czego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chce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729648"/>
            <a:ext cx="672203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Chcę, obojętnie albo nie chcę. Wystarczy dotknięcie albo jedno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4063023"/>
            <a:ext cx="3038883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zdanie powiedziane głosem.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4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46108" y="945971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26116" y="1245505"/>
            <a:ext cx="450087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Wywiad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77153" y="1249489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04895" y="1682590"/>
            <a:ext cx="537642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0774D"/>
                </a:solidFill>
                <a:latin typeface="Atkinson Hyperlegible Next"/>
              </a:rPr>
              <a:t>Pyta asystent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75117" y="1881723"/>
            <a:ext cx="2041943" cy="1564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Co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myślisz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o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miejscu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Muzeum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75117" y="2043648"/>
            <a:ext cx="783491" cy="1564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Bursztynu</a:t>
            </a:r>
            <a:r>
              <a:rPr b="0" sz="10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8999" y="2409405"/>
            <a:ext cx="1105260" cy="1199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5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5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1153" y="2435065"/>
            <a:ext cx="592495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F1B17"/>
                </a:solidFill>
                <a:latin typeface="Atkinson Hyperlegible Next"/>
              </a:rPr>
              <a:t>Zweryfikowane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78999" y="2581028"/>
            <a:ext cx="1828843" cy="9345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Otwarte wt–nd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18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·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1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km ·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36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zł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78999" y="2705521"/>
            <a:ext cx="1352726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Źródło: arkusz zespołu i OSM · </a:t>
            </a:r>
            <a:r>
              <a:rPr b="0" sz="600">
                <a:solidFill>
                  <a:srgbClr val="53615C"/>
                </a:solidFill>
                <a:latin typeface="Atkinson Hyperlegible Next"/>
              </a:rPr>
              <a:t>2</a:t>
            </a:r>
            <a:r>
              <a:rPr b="0" sz="600">
                <a:solidFill>
                  <a:srgbClr val="53615C"/>
                </a:solidFill>
                <a:latin typeface="Atkinson Hyperlegible Next"/>
              </a:rPr>
              <a:t> paź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77685" y="3100124"/>
            <a:ext cx="241755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Chcę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25223" y="3100124"/>
            <a:ext cx="451942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Obojętnie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91229" y="3100124"/>
            <a:ext cx="406347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Nie chcę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19729" y="3538274"/>
            <a:ext cx="247978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F6FEFA"/>
                </a:solidFill>
                <a:latin typeface="Atkinson Hyperlegible Next"/>
              </a:rPr>
              <a:t>Dalej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0757" y="5452481"/>
            <a:ext cx="1015819" cy="9968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50">
                <a:solidFill>
                  <a:srgbClr val="757575"/>
                </a:solidFill>
                <a:latin typeface="Atkinson Hyperlegible Next"/>
              </a:rPr>
              <a:t>Napisz albo powiedz…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7376419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Potem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układa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którym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1213710"/>
            <a:ext cx="6093002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nikt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zostaje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niczym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591" y="2547137"/>
            <a:ext cx="1660496" cy="23251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z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czatbota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2591" y="2796663"/>
            <a:ext cx="1258914" cy="6705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300">
                <a:solidFill>
                  <a:srgbClr val="9A3412"/>
                </a:solidFill>
                <a:latin typeface="Funnel Display"/>
              </a:rPr>
              <a:t>22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/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2591" y="3600973"/>
            <a:ext cx="189960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 zadowolona osoba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2591" y="4029598"/>
            <a:ext cx="3267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Ania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19737" y="40216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91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2591" y="4248673"/>
            <a:ext cx="47304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Tomek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19737" y="424068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88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2591" y="4467748"/>
            <a:ext cx="37027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Kuba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19737" y="445975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2591" y="4686823"/>
            <a:ext cx="3912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Zosia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9737" y="467883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64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2591" y="4905898"/>
            <a:ext cx="33941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Hela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9737" y="48979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7807" y="2547137"/>
            <a:ext cx="1467023" cy="23251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6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65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807" y="2796663"/>
            <a:ext cx="1258914" cy="67055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300">
                <a:solidFill>
                  <a:srgbClr val="0F1B17"/>
                </a:solidFill>
                <a:latin typeface="Funnel Display"/>
              </a:rPr>
              <a:t>58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/</a:t>
            </a:r>
            <a:r>
              <a:rPr b="1" sz="1600">
                <a:solidFill>
                  <a:srgbClr val="53615C"/>
                </a:solidFill>
                <a:latin typeface="Funnel Display"/>
              </a:rPr>
              <a:t>100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807" y="3600973"/>
            <a:ext cx="1899602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najmniej zadowolona osoba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807" y="4029598"/>
            <a:ext cx="3267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Ania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54953" y="40216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82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07807" y="4248673"/>
            <a:ext cx="473041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Tomek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54953" y="424068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7807" y="4467748"/>
            <a:ext cx="37027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Kuba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54953" y="445975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58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07807" y="4686823"/>
            <a:ext cx="391259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Zosia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54953" y="4678830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807" y="4905898"/>
            <a:ext cx="339413" cy="15073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100">
                <a:solidFill>
                  <a:srgbClr val="53615C"/>
                </a:solidFill>
                <a:latin typeface="Atkinson Hyperlegible Next"/>
              </a:rPr>
              <a:t>Hela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54953" y="4897905"/>
            <a:ext cx="202850" cy="14287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100">
                <a:solidFill>
                  <a:srgbClr val="0F1B17"/>
                </a:solidFill>
                <a:latin typeface="Funnel Display"/>
              </a:rPr>
              <a:t>77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0470" y="5922464"/>
            <a:ext cx="3584920" cy="1306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53615C"/>
                </a:solidFill>
                <a:latin typeface="Atkinson Hyperlegible Next"/>
              </a:rPr>
              <a:t>Zadowolenie każdej osoby w skali 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–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100</a:t>
            </a:r>
            <a:r>
              <a:rPr b="0" sz="1000">
                <a:solidFill>
                  <a:srgbClr val="53615C"/>
                </a:solidFill>
                <a:latin typeface="Atkinson Hyperlegible Next"/>
              </a:rPr>
              <a:t>. Dane przykładowe.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5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7383544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Wszystkie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liczby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planie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1213710"/>
            <a:ext cx="743874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program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AI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tylko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rozmawia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28154" y="3007461"/>
            <a:ext cx="2399963" cy="38537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700">
                <a:solidFill>
                  <a:srgbClr val="F7FCFA"/>
                </a:solidFill>
                <a:latin typeface="Funnel Display"/>
              </a:rPr>
              <a:t>Program</a:t>
            </a:r>
            <a:r>
              <a:rPr b="1" sz="2700">
                <a:solidFill>
                  <a:srgbClr val="F7FCFA"/>
                </a:solidFill>
                <a:latin typeface="Funnel Display"/>
              </a:rPr>
              <a:t> </a:t>
            </a:r>
            <a:r>
              <a:rPr b="1" sz="2700">
                <a:solidFill>
                  <a:srgbClr val="F7FCFA"/>
                </a:solidFill>
                <a:latin typeface="Funnel Display"/>
              </a:rPr>
              <a:t>liczy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63370" y="3007461"/>
            <a:ext cx="2193821" cy="38537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700">
                <a:solidFill>
                  <a:srgbClr val="0F1B17"/>
                </a:solidFill>
                <a:latin typeface="Funnel Display"/>
              </a:rPr>
              <a:t>AI</a:t>
            </a:r>
            <a:r>
              <a:rPr b="1" sz="27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2700">
                <a:solidFill>
                  <a:srgbClr val="0F1B17"/>
                </a:solidFill>
                <a:latin typeface="Funnel Display"/>
              </a:rPr>
              <a:t>rozmawia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470" y="5463198"/>
            <a:ext cx="6743454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Te same dane zawsze dają ten sam plan, a błędy widać jeszcze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470" y="5796573"/>
            <a:ext cx="1791855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przed wyjazdem.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6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2591" y="3530620"/>
            <a:ext cx="3648768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F7FCFA"/>
                </a:solidFill>
                <a:latin typeface="Atkinson Hyperlegible Next"/>
              </a:rPr>
              <a:t>godziny otwarcia · dojazdy · budżet 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2591" y="3835420"/>
            <a:ext cx="1555081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F7FCFA"/>
                </a:solidFill>
                <a:latin typeface="Atkinson Hyperlegible Next"/>
              </a:rPr>
              <a:t>sprawiedliwość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7807" y="3530620"/>
            <a:ext cx="4363728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0F1B17"/>
                </a:solidFill>
                <a:latin typeface="Atkinson Hyperlegible Next"/>
              </a:rPr>
              <a:t>zadaje pytania · tłumaczy decyzje zwykłymi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7807" y="3835420"/>
            <a:ext cx="854847" cy="2250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700">
                <a:solidFill>
                  <a:srgbClr val="0F1B17"/>
                </a:solidFill>
                <a:latin typeface="Atkinson Hyperlegible Next"/>
              </a:rPr>
              <a:t>słowami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2404335"/>
            <a:ext cx="7407277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Gdy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podróży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coś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zmieni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947260"/>
            <a:ext cx="8104423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plan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przelicza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się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w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kilka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sekund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729648"/>
            <a:ext cx="686203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Od 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11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00</a:t>
            </a:r>
            <a:r>
              <a:rPr b="0" sz="1800">
                <a:solidFill>
                  <a:srgbClr val="53615C"/>
                </a:solidFill>
                <a:latin typeface="Atkinson Hyperlegible Next"/>
              </a:rPr>
              <a:t> pada, więc plac zabaw i molo przechodzą na niedzielę,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470" y="4063023"/>
            <a:ext cx="3141889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a ich miejsce zajmują muzea.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7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46108" y="945971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54369" y="1245505"/>
            <a:ext cx="821164" cy="1283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Sobota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dzień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75117" y="1517471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09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24454" y="1501241"/>
            <a:ext cx="103893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Śniadanie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Oliwie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30097" y="1643149"/>
            <a:ext cx="674077" cy="8722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Otwarte od 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8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: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75117" y="1936571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11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24454" y="1929866"/>
            <a:ext cx="1070602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Muzeum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Bursztynu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30097" y="2061749"/>
            <a:ext cx="1016648" cy="9724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5117" y="2365196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13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24454" y="2358491"/>
            <a:ext cx="1515352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Przerwa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: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babcia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odpoczywa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30097" y="2490874"/>
            <a:ext cx="665145" cy="8722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W apartamencie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5117" y="2784296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15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24454" y="2777591"/>
            <a:ext cx="1167754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Centrum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Hevelianum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30097" y="2909474"/>
            <a:ext cx="1016648" cy="97249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Pod dachem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5117" y="3212921"/>
            <a:ext cx="273118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17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24454" y="3206216"/>
            <a:ext cx="122489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Kolacja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w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Śródmieściu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30097" y="3338100"/>
            <a:ext cx="1378621" cy="9724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50">
                <a:solidFill>
                  <a:srgbClr val="53615C"/>
                </a:solidFill>
                <a:latin typeface="Atkinson Hyperlegible Next"/>
              </a:rPr>
              <a:t>Rezerwacja na 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5</a:t>
            </a:r>
            <a:r>
              <a:rPr b="0" sz="650">
                <a:solidFill>
                  <a:srgbClr val="53615C"/>
                </a:solidFill>
                <a:latin typeface="Atkinson Hyperlegible Next"/>
              </a:rPr>
              <a:t> osób · </a:t>
            </a:r>
            <a:r>
              <a:rPr b="0" sz="650">
                <a:solidFill>
                  <a:srgbClr val="00603F"/>
                </a:solidFill>
                <a:latin typeface="Atkinson Hyperlegible Next"/>
              </a:rPr>
              <a:t>zmienione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78999" y="3766874"/>
            <a:ext cx="1150286" cy="8858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Przeniesione na niedzielę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78999" y="3876428"/>
            <a:ext cx="1967519" cy="9345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53615C"/>
                </a:solidFill>
                <a:latin typeface="Atkinson Hyperlegible Next"/>
              </a:rPr>
              <a:t>Plac zabaw w Parku Oliwskim, Molo w Sopocie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77238" y="4092415"/>
            <a:ext cx="1150224" cy="767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0F1B17"/>
                </a:solidFill>
                <a:latin typeface="Atkinson Hyperlegible Next"/>
              </a:rPr>
              <a:t>Pogoda w niedzielę niepewna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40316" y="4399226"/>
            <a:ext cx="1860449" cy="11334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 problemów.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Sprawiedliwość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87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700">
                <a:solidFill>
                  <a:srgbClr val="53615C"/>
                </a:solidFill>
                <a:latin typeface="WenQuanYiZenHei"/>
              </a:rPr>
              <a:t>→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 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0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53615C"/>
                </a:solidFill>
                <a:latin typeface="Atkinson Hyperlegible Next"/>
              </a:rPr>
              <a:t>88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80041" y="5533050"/>
            <a:ext cx="308506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44682" y="5533050"/>
            <a:ext cx="18137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F7FCFA"/>
                </a:solidFill>
                <a:latin typeface="Atkinson Hyperlegible Next"/>
              </a:rPr>
              <a:t>Plan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24194" y="5533050"/>
            <a:ext cx="238034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99092" y="5533050"/>
            <a:ext cx="30486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994082" y="5533050"/>
            <a:ext cx="32813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77542" y="2404335"/>
            <a:ext cx="5935551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Na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koniec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TuttiTrip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liczy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77542" y="2947260"/>
            <a:ext cx="4971248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kto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komu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ile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oddaje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77542" y="3729648"/>
            <a:ext cx="6144662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Wystarczą cztery przelewy. Paragon, którego aplikacja nie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7542" y="4063023"/>
            <a:ext cx="4818960" cy="23795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odczytała na pewno, czeka na potwierdzenie.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8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2522" y="945971"/>
            <a:ext cx="218127" cy="93528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9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: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0149" y="1245505"/>
            <a:ext cx="455466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9770" y="1564589"/>
            <a:ext cx="806760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Obiad w Oliwie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5413" y="1695871"/>
            <a:ext cx="430587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Ania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97323" y="1615541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142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9770" y="1955114"/>
            <a:ext cx="952396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Bilety do muzeum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5413" y="2076871"/>
            <a:ext cx="508216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Tomek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97323" y="2006066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180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9770" y="2336114"/>
            <a:ext cx="1287855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Rejs tramwajem wodnym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5413" y="2457871"/>
            <a:ext cx="466013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Płacił: Zosia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97323" y="2387066"/>
            <a:ext cx="474201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200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00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6622" y="2783789"/>
            <a:ext cx="1159873" cy="1003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 Kawiarnia po muzeum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2265" y="2915071"/>
            <a:ext cx="1002749" cy="8099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Niepewny odczyt paragonu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47317" y="2844266"/>
            <a:ext cx="466834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83072" y="3208601"/>
            <a:ext cx="859420" cy="10393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700">
                <a:solidFill>
                  <a:srgbClr val="0F1B17"/>
                </a:solidFill>
                <a:latin typeface="Atkinson Hyperlegible Next"/>
              </a:rPr>
              <a:t>Potwierdź 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86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50</a:t>
            </a:r>
            <a:r>
              <a:rPr b="0" sz="700">
                <a:solidFill>
                  <a:srgbClr val="0F1B17"/>
                </a:solidFill>
                <a:latin typeface="Atkinson Hyperlegible Next"/>
              </a:rPr>
              <a:t> zł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531" y="3641776"/>
            <a:ext cx="760284" cy="12992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000">
                <a:solidFill>
                  <a:srgbClr val="0F1B17"/>
                </a:solidFill>
                <a:latin typeface="Atkinson Hyperlegible Next"/>
              </a:rPr>
              <a:t>Rozliczenie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3782" y="3954589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07306" y="3954589"/>
            <a:ext cx="67003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Z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54919" y="3949166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95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3782" y="4259389"/>
            <a:ext cx="7380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06562" y="4259389"/>
            <a:ext cx="68616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12665" y="4253966"/>
            <a:ext cx="349616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8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1698" y="4564189"/>
            <a:ext cx="7836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06562" y="4564189"/>
            <a:ext cx="68616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54919" y="4558766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66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80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1698" y="4868989"/>
            <a:ext cx="78368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03139" y="4868989"/>
            <a:ext cx="76123" cy="64960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00">
                <a:solidFill>
                  <a:srgbClr val="FFFFFF"/>
                </a:solidFill>
                <a:latin typeface="Atkinson Hyperlegible Next"/>
              </a:rPr>
              <a:t>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54919" y="4863566"/>
            <a:ext cx="411909" cy="10951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800">
                <a:solidFill>
                  <a:srgbClr val="0F1B17"/>
                </a:solidFill>
                <a:latin typeface="Atkinson Hyperlegible Next"/>
              </a:rPr>
              <a:t>37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,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60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 </a:t>
            </a:r>
            <a:r>
              <a:rPr b="0" sz="800">
                <a:solidFill>
                  <a:srgbClr val="0F1B17"/>
                </a:solidFill>
                <a:latin typeface="Atkinson Hyperlegible Next"/>
              </a:rPr>
              <a:t>zł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5413" y="5048671"/>
            <a:ext cx="1359641" cy="8099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600">
                <a:solidFill>
                  <a:srgbClr val="53615C"/>
                </a:solidFill>
                <a:latin typeface="Atkinson Hyperlegible Next"/>
              </a:rPr>
              <a:t>Wstępne, bez niepewnego paragonu.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6455" y="5533050"/>
            <a:ext cx="308506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Podróże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91096" y="5533050"/>
            <a:ext cx="181379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Plan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0608" y="5533050"/>
            <a:ext cx="238033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Grupa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45506" y="5533050"/>
            <a:ext cx="30486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F7FCFA"/>
                </a:solidFill>
                <a:latin typeface="Atkinson Hyperlegible Next"/>
              </a:rPr>
              <a:t>Wydatki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40496" y="5533050"/>
            <a:ext cx="328141" cy="7086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550">
                <a:solidFill>
                  <a:srgbClr val="53615C"/>
                </a:solidFill>
                <a:latin typeface="Atkinson Hyperlegible Next"/>
              </a:rPr>
              <a:t>Asystent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0470" y="670785"/>
            <a:ext cx="6042634" cy="620804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3950">
                <a:solidFill>
                  <a:srgbClr val="0F1B17"/>
                </a:solidFill>
                <a:latin typeface="Funnel Display"/>
              </a:rPr>
              <a:t>Zbudowało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to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pięć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osób</a:t>
            </a:r>
            <a:r>
              <a:rPr b="1" sz="395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3177" y="3390818"/>
            <a:ext cx="336819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ŁG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591" y="3974023"/>
            <a:ext cx="724328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Łukasz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2591" y="4212148"/>
            <a:ext cx="854210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Gęborys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23332" y="3390818"/>
            <a:ext cx="367425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CG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6885" y="3974023"/>
            <a:ext cx="810992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Cyprian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6885" y="4212148"/>
            <a:ext cx="760344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Gburek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30899" y="3390818"/>
            <a:ext cx="360312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AK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1178" y="3948760"/>
            <a:ext cx="1486358" cy="2203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Angelika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Korcz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7482" y="3390818"/>
            <a:ext cx="398453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5471" y="3948760"/>
            <a:ext cx="1547654" cy="22033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Michał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1550">
                <a:solidFill>
                  <a:srgbClr val="0F1B17"/>
                </a:solidFill>
                <a:latin typeface="Funnel Display"/>
              </a:rPr>
              <a:t>Sadrzak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64191" y="3390818"/>
            <a:ext cx="306836" cy="21945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750">
                <a:solidFill>
                  <a:srgbClr val="FFFFFF"/>
                </a:solidFill>
                <a:latin typeface="Funnel Display"/>
              </a:rPr>
              <a:t>TF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9765" y="3974023"/>
            <a:ext cx="787315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Tomasz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89765" y="4212148"/>
            <a:ext cx="846672" cy="195071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550">
                <a:solidFill>
                  <a:srgbClr val="0F1B17"/>
                </a:solidFill>
                <a:latin typeface="Funnel Display"/>
              </a:rPr>
              <a:t>Florczak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0060" y="6450777"/>
            <a:ext cx="372542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9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74849" y="1762563"/>
            <a:ext cx="1136670" cy="268223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210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0470" y="2434189"/>
            <a:ext cx="2781462" cy="65836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TuttiTrip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0470" y="3139039"/>
            <a:ext cx="4658266" cy="81764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5200">
                <a:solidFill>
                  <a:srgbClr val="0F1B17"/>
                </a:solidFill>
                <a:latin typeface="Funnel Display"/>
              </a:rPr>
              <a:t>działa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już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 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dziś</a:t>
            </a:r>
            <a:r>
              <a:rPr b="1" sz="5200">
                <a:solidFill>
                  <a:srgbClr val="0F1B17"/>
                </a:solidFill>
                <a:latin typeface="Funnel Display"/>
              </a:rPr>
              <a:t>.</a:t>
            </a:r>
          </a:p>
        </p:txBody>
      </p:sp>
      <p:sp>
        <p:nvSpPr>
          <p:cNvPr id="6" name="TextBox 5">
            <a:hlinkClick r:id="rId3"/>
          </p:cNvPr>
          <p:cNvSpPr txBox="1"/>
          <p:nvPr/>
        </p:nvSpPr>
        <p:spPr>
          <a:xfrm>
            <a:off x="670470" y="4072548"/>
            <a:ext cx="3626602" cy="242387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0" sz="1800">
                <a:solidFill>
                  <a:srgbClr val="53615C"/>
                </a:solidFill>
                <a:latin typeface="Atkinson Hyperlegible Next"/>
              </a:rPr>
              <a:t>Wypróbuj na </a:t>
            </a:r>
            <a:r>
              <a:rPr b="1" sz="1800">
                <a:solidFill>
                  <a:srgbClr val="00774D"/>
                </a:solidFill>
                <a:latin typeface="Atkinson Hyperlegible Next"/>
              </a:rPr>
              <a:t>tuttitrip.gburek.app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3845" y="4732879"/>
            <a:ext cx="1787925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Każdy jest wysłuchany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26296" y="4732879"/>
            <a:ext cx="1678253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Plan jest sprawdzony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7245" y="4732879"/>
            <a:ext cx="1498730" cy="158496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250">
                <a:solidFill>
                  <a:srgbClr val="0F1B17"/>
                </a:solidFill>
                <a:latin typeface="Atkinson Hyperlegible Next"/>
              </a:rPr>
              <a:t>Nikt nie przegrywa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8120" y="6476095"/>
            <a:ext cx="564355" cy="123825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TuttiTrip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8771" y="6450777"/>
            <a:ext cx="449438" cy="149142"/>
          </a:xfrm>
          <a:prstGeom prst="rect">
            <a:avLst/>
          </a:prstGeom>
          <a:noFill/>
        </p:spPr>
        <p:txBody>
          <a:bodyPr wrap="none" anchor="t" lIns="0" rIns="0" tIns="0" bIns="0"/>
          <a:lstStyle/>
          <a:p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 / </a:t>
            </a:r>
            <a:r>
              <a:rPr b="1" sz="1000">
                <a:solidFill>
                  <a:srgbClr val="53615C"/>
                </a:solidFill>
                <a:latin typeface="Funnel Display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